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9" r:id="rId1"/>
  </p:sldMasterIdLst>
  <p:notesMasterIdLst>
    <p:notesMasterId r:id="rId20"/>
  </p:notesMasterIdLst>
  <p:sldIdLst>
    <p:sldId id="256" r:id="rId2"/>
    <p:sldId id="264" r:id="rId3"/>
    <p:sldId id="269" r:id="rId4"/>
    <p:sldId id="263" r:id="rId5"/>
    <p:sldId id="257" r:id="rId6"/>
    <p:sldId id="258" r:id="rId7"/>
    <p:sldId id="259" r:id="rId8"/>
    <p:sldId id="260" r:id="rId9"/>
    <p:sldId id="261" r:id="rId10"/>
    <p:sldId id="262" r:id="rId11"/>
    <p:sldId id="265" r:id="rId12"/>
    <p:sldId id="266" r:id="rId13"/>
    <p:sldId id="267" r:id="rId14"/>
    <p:sldId id="270" r:id="rId15"/>
    <p:sldId id="271" r:id="rId16"/>
    <p:sldId id="272" r:id="rId17"/>
    <p:sldId id="268"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51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DD77F-1E60-4EC3-9CA1-C71E8BD62B5B}" v="111" dt="2024-05-16T15:39:38.572"/>
    <p1510:client id="{7D4A038E-B945-E4F1-86CA-4D3EDD7EDD53}" v="1" dt="2024-05-16T16:55:59"/>
    <p1510:client id="{B613D044-DB88-4D44-8863-90CF5BA8DAF9}" v="32" dt="2024-05-17T00:55:48.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7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8C8DC-79FD-4840-B53B-1F7C356379E7}" type="datetimeFigureOut">
              <a:rPr lang="en-GB" smtClean="0"/>
              <a:t>16/05/2024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BC8ADB-CB8C-41A0-8B86-E64826E84666}" type="slidenum">
              <a:rPr lang="en-GB" smtClean="0"/>
              <a:t>‹#›</a:t>
            </a:fld>
            <a:endParaRPr lang="en-GB"/>
          </a:p>
        </p:txBody>
      </p:sp>
    </p:spTree>
    <p:extLst>
      <p:ext uri="{BB962C8B-B14F-4D97-AF65-F5344CB8AC3E}">
        <p14:creationId xmlns:p14="http://schemas.microsoft.com/office/powerpoint/2010/main" val="478883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8000586-66D0-4491-8FF4-1F0F656786AB}" type="datetimeFigureOut">
              <a:rPr lang="en-GB" smtClean="0"/>
              <a:t>16/05/2024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28173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000586-66D0-4491-8FF4-1F0F656786AB}" type="datetimeFigureOut">
              <a:rPr lang="en-GB" smtClean="0"/>
              <a:t>16/05/2024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1103961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000586-66D0-4491-8FF4-1F0F656786AB}" type="datetimeFigureOut">
              <a:rPr lang="en-GB" smtClean="0"/>
              <a:t>16/05/2024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898471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000586-66D0-4491-8FF4-1F0F656786AB}" type="datetimeFigureOut">
              <a:rPr lang="en-GB" smtClean="0"/>
              <a:t>16/05/2024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380656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00586-66D0-4491-8FF4-1F0F656786AB}" type="datetimeFigureOut">
              <a:rPr lang="en-GB" smtClean="0"/>
              <a:t>16/05/2024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4292850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000586-66D0-4491-8FF4-1F0F656786AB}" type="datetimeFigureOut">
              <a:rPr lang="en-GB" smtClean="0"/>
              <a:t>16/05/2024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352957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000586-66D0-4491-8FF4-1F0F656786AB}" type="datetimeFigureOut">
              <a:rPr lang="en-GB" smtClean="0"/>
              <a:t>16/05/2024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1786084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000586-66D0-4491-8FF4-1F0F656786AB}" type="datetimeFigureOut">
              <a:rPr lang="en-GB" smtClean="0"/>
              <a:t>16/05/2024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3376698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00586-66D0-4491-8FF4-1F0F656786AB}" type="datetimeFigureOut">
              <a:rPr lang="en-GB" smtClean="0"/>
              <a:t>16/05/2024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393796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00586-66D0-4491-8FF4-1F0F656786AB}" type="datetimeFigureOut">
              <a:rPr lang="en-GB" smtClean="0"/>
              <a:t>16/05/2024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2619992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00586-66D0-4491-8FF4-1F0F656786AB}" type="datetimeFigureOut">
              <a:rPr lang="en-GB" smtClean="0"/>
              <a:t>16/05/2024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D13AAAD-8B94-4741-B5DF-DC388A70D747}" type="slidenum">
              <a:rPr lang="en-GB" smtClean="0"/>
              <a:t>‹#›</a:t>
            </a:fld>
            <a:endParaRPr lang="en-GB"/>
          </a:p>
        </p:txBody>
      </p:sp>
    </p:spTree>
    <p:extLst>
      <p:ext uri="{BB962C8B-B14F-4D97-AF65-F5344CB8AC3E}">
        <p14:creationId xmlns:p14="http://schemas.microsoft.com/office/powerpoint/2010/main" val="330006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00586-66D0-4491-8FF4-1F0F656786AB}" type="datetimeFigureOut">
              <a:rPr lang="en-GB" smtClean="0"/>
              <a:t>16/05/2024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3AAAD-8B94-4741-B5DF-DC388A70D747}" type="slidenum">
              <a:rPr lang="en-GB" smtClean="0"/>
              <a:t>‹#›</a:t>
            </a:fld>
            <a:endParaRPr lang="en-GB"/>
          </a:p>
        </p:txBody>
      </p:sp>
    </p:spTree>
    <p:extLst>
      <p:ext uri="{BB962C8B-B14F-4D97-AF65-F5344CB8AC3E}">
        <p14:creationId xmlns:p14="http://schemas.microsoft.com/office/powerpoint/2010/main" val="3925883150"/>
      </p:ext>
    </p:extLst>
  </p:cSld>
  <p:clrMap bg1="dk1" tx1="lt1" bg2="dk2" tx2="lt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CC6AF7-7FF9-CC6A-D1D3-1E49E4BBE64F}"/>
              </a:ext>
            </a:extLst>
          </p:cNvPr>
          <p:cNvSpPr txBox="1"/>
          <p:nvPr/>
        </p:nvSpPr>
        <p:spPr>
          <a:xfrm>
            <a:off x="2915262" y="847916"/>
            <a:ext cx="6361471" cy="3785652"/>
          </a:xfrm>
          <a:prstGeom prst="rect">
            <a:avLst/>
          </a:prstGeom>
          <a:noFill/>
        </p:spPr>
        <p:txBody>
          <a:bodyPr wrap="square" rtlCol="0">
            <a:spAutoFit/>
          </a:bodyPr>
          <a:lstStyle/>
          <a:p>
            <a:pPr algn="ctr"/>
            <a:r>
              <a:rPr lang="en-GB" sz="12000" b="1" u="sng">
                <a:solidFill>
                  <a:srgbClr val="9751CB"/>
                </a:solidFill>
                <a:latin typeface="OCR A Extended" panose="02010509020102010303" pitchFamily="50" charset="0"/>
              </a:rPr>
              <a:t>CODE VIOLET</a:t>
            </a:r>
          </a:p>
        </p:txBody>
      </p:sp>
      <p:sp>
        <p:nvSpPr>
          <p:cNvPr id="8" name="TextBox 7">
            <a:extLst>
              <a:ext uri="{FF2B5EF4-FFF2-40B4-BE49-F238E27FC236}">
                <a16:creationId xmlns:a16="http://schemas.microsoft.com/office/drawing/2014/main" id="{E46207A2-D806-62D0-C2BF-134FD3A3FACD}"/>
              </a:ext>
            </a:extLst>
          </p:cNvPr>
          <p:cNvSpPr txBox="1"/>
          <p:nvPr/>
        </p:nvSpPr>
        <p:spPr>
          <a:xfrm>
            <a:off x="4041057" y="4633568"/>
            <a:ext cx="4109883" cy="646331"/>
          </a:xfrm>
          <a:prstGeom prst="rect">
            <a:avLst/>
          </a:prstGeom>
          <a:noFill/>
        </p:spPr>
        <p:txBody>
          <a:bodyPr wrap="square" rtlCol="0">
            <a:spAutoFit/>
          </a:bodyPr>
          <a:lstStyle/>
          <a:p>
            <a:r>
              <a:rPr lang="en-GB" sz="3600">
                <a:latin typeface="OCR A Extended" panose="02010509020102010303" pitchFamily="50" charset="0"/>
              </a:rPr>
              <a:t>By Team MACHOK</a:t>
            </a:r>
          </a:p>
        </p:txBody>
      </p:sp>
    </p:spTree>
    <p:extLst>
      <p:ext uri="{BB962C8B-B14F-4D97-AF65-F5344CB8AC3E}">
        <p14:creationId xmlns:p14="http://schemas.microsoft.com/office/powerpoint/2010/main" val="3619690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904FF-3252-F1B0-DB2D-4FB3BE1DB038}"/>
              </a:ext>
            </a:extLst>
          </p:cNvPr>
          <p:cNvSpPr txBox="1"/>
          <p:nvPr/>
        </p:nvSpPr>
        <p:spPr>
          <a:xfrm>
            <a:off x="5692879" y="405581"/>
            <a:ext cx="1740310" cy="707886"/>
          </a:xfrm>
          <a:prstGeom prst="rect">
            <a:avLst/>
          </a:prstGeom>
          <a:noFill/>
        </p:spPr>
        <p:txBody>
          <a:bodyPr wrap="square" rtlCol="0">
            <a:spAutoFit/>
          </a:bodyPr>
          <a:lstStyle/>
          <a:p>
            <a:r>
              <a:rPr lang="en-GB" sz="4000" u="sng">
                <a:latin typeface="OCR A Extended" panose="02010509020102010303" pitchFamily="50" charset="0"/>
              </a:rPr>
              <a:t>Kian</a:t>
            </a:r>
          </a:p>
        </p:txBody>
      </p:sp>
      <p:sp>
        <p:nvSpPr>
          <p:cNvPr id="3" name="TextBox 2">
            <a:extLst>
              <a:ext uri="{FF2B5EF4-FFF2-40B4-BE49-F238E27FC236}">
                <a16:creationId xmlns:a16="http://schemas.microsoft.com/office/drawing/2014/main" id="{D703B23A-E26D-356B-E74C-21E93D080272}"/>
              </a:ext>
            </a:extLst>
          </p:cNvPr>
          <p:cNvSpPr txBox="1"/>
          <p:nvPr/>
        </p:nvSpPr>
        <p:spPr>
          <a:xfrm>
            <a:off x="5781368" y="1347019"/>
            <a:ext cx="5043232" cy="369332"/>
          </a:xfrm>
          <a:prstGeom prst="rect">
            <a:avLst/>
          </a:prstGeom>
          <a:noFill/>
        </p:spPr>
        <p:txBody>
          <a:bodyPr wrap="square" rtlCol="0">
            <a:spAutoFit/>
          </a:bodyPr>
          <a:lstStyle/>
          <a:p>
            <a:r>
              <a:rPr lang="en-GB" b="1">
                <a:latin typeface="OCR A Extended" panose="02010509020102010303" pitchFamily="50" charset="0"/>
              </a:rPr>
              <a:t>Programmer and Sound Designer!</a:t>
            </a:r>
          </a:p>
        </p:txBody>
      </p:sp>
      <p:sp>
        <p:nvSpPr>
          <p:cNvPr id="4" name="TextBox 3">
            <a:extLst>
              <a:ext uri="{FF2B5EF4-FFF2-40B4-BE49-F238E27FC236}">
                <a16:creationId xmlns:a16="http://schemas.microsoft.com/office/drawing/2014/main" id="{6DEFFD60-514D-0C3F-E908-BB8191F60B67}"/>
              </a:ext>
            </a:extLst>
          </p:cNvPr>
          <p:cNvSpPr txBox="1"/>
          <p:nvPr/>
        </p:nvSpPr>
        <p:spPr>
          <a:xfrm>
            <a:off x="5781367" y="1949903"/>
            <a:ext cx="5624051" cy="1815882"/>
          </a:xfrm>
          <a:prstGeom prst="rect">
            <a:avLst/>
          </a:prstGeom>
          <a:noFill/>
        </p:spPr>
        <p:txBody>
          <a:bodyPr wrap="square" rtlCol="0">
            <a:spAutoFit/>
          </a:bodyPr>
          <a:lstStyle/>
          <a:p>
            <a:r>
              <a:rPr lang="en-GB" sz="1600">
                <a:latin typeface="OCR A Extended" panose="02010509020102010303" pitchFamily="50" charset="0"/>
              </a:rPr>
              <a:t> I was responsible for the implementation and debugging of the core mechanics of the game, most notably the player controller, player combat.</a:t>
            </a:r>
          </a:p>
          <a:p>
            <a:endParaRPr lang="en-GB" sz="1600">
              <a:latin typeface="OCR A Extended" panose="02010509020102010303" pitchFamily="50" charset="0"/>
            </a:endParaRPr>
          </a:p>
          <a:p>
            <a:r>
              <a:rPr lang="en-GB" sz="1600">
                <a:latin typeface="OCR A Extended" panose="02010509020102010303" pitchFamily="50" charset="0"/>
              </a:rPr>
              <a:t> I also helped with the enemy alert system and generally helped anyone where needed.</a:t>
            </a:r>
          </a:p>
        </p:txBody>
      </p:sp>
      <p:pic>
        <p:nvPicPr>
          <p:cNvPr id="2050" name="Picture 2">
            <a:extLst>
              <a:ext uri="{FF2B5EF4-FFF2-40B4-BE49-F238E27FC236}">
                <a16:creationId xmlns:a16="http://schemas.microsoft.com/office/drawing/2014/main" id="{ECFB6614-49FC-577B-A160-B9FB6D71B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234" y="3969774"/>
            <a:ext cx="3674315" cy="24826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E7D4A8-7160-3FC4-C760-2F18046FEF1E}"/>
              </a:ext>
            </a:extLst>
          </p:cNvPr>
          <p:cNvPicPr>
            <a:picLocks noChangeAspect="1"/>
          </p:cNvPicPr>
          <p:nvPr/>
        </p:nvPicPr>
        <p:blipFill rotWithShape="1">
          <a:blip r:embed="rId3"/>
          <a:srcRect l="-255" t="13620" r="255" b="8029"/>
          <a:stretch/>
        </p:blipFill>
        <p:spPr>
          <a:xfrm>
            <a:off x="411265" y="339497"/>
            <a:ext cx="4388595" cy="61129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30291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6458-D9A5-476E-357F-34A5247C1BE2}"/>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3" name="TextBox 2">
            <a:extLst>
              <a:ext uri="{FF2B5EF4-FFF2-40B4-BE49-F238E27FC236}">
                <a16:creationId xmlns:a16="http://schemas.microsoft.com/office/drawing/2014/main" id="{F3777239-8A2C-3807-6BF0-F9F0888CADDF}"/>
              </a:ext>
            </a:extLst>
          </p:cNvPr>
          <p:cNvSpPr txBox="1"/>
          <p:nvPr/>
        </p:nvSpPr>
        <p:spPr>
          <a:xfrm>
            <a:off x="534014" y="1489953"/>
            <a:ext cx="11123971" cy="4401205"/>
          </a:xfrm>
          <a:prstGeom prst="rect">
            <a:avLst/>
          </a:prstGeom>
          <a:noFill/>
        </p:spPr>
        <p:txBody>
          <a:bodyPr wrap="square" rtlCol="0">
            <a:spAutoFit/>
          </a:bodyPr>
          <a:lstStyle/>
          <a:p>
            <a:r>
              <a:rPr lang="en-GB" sz="2000">
                <a:latin typeface="OCR A Extended" panose="02010509020102010303" pitchFamily="50" charset="0"/>
              </a:rPr>
              <a:t>Is a cyberpunk-metroidvania set in a hyper futuristic version of Earth.</a:t>
            </a:r>
          </a:p>
          <a:p>
            <a:endParaRPr lang="en-GB" sz="2000">
              <a:latin typeface="OCR A Extended" panose="02010509020102010303" pitchFamily="50" charset="0"/>
            </a:endParaRPr>
          </a:p>
          <a:p>
            <a:r>
              <a:rPr lang="en-GB" sz="2000">
                <a:latin typeface="OCR A Extended" panose="02010509020102010303" pitchFamily="50" charset="0"/>
              </a:rPr>
              <a:t>The game centres around a nameless, faceless soldier – the player character.</a:t>
            </a:r>
          </a:p>
          <a:p>
            <a:endParaRPr lang="en-GB" sz="2000">
              <a:latin typeface="OCR A Extended" panose="02010509020102010303" pitchFamily="50" charset="0"/>
            </a:endParaRPr>
          </a:p>
          <a:p>
            <a:r>
              <a:rPr lang="en-GB" sz="2000">
                <a:latin typeface="OCR A Extended" panose="02010509020102010303" pitchFamily="50" charset="0"/>
              </a:rPr>
              <a:t>The goal of the player is to explore and eliminate enemies.</a:t>
            </a:r>
          </a:p>
          <a:p>
            <a:endParaRPr lang="en-GB" sz="2000">
              <a:latin typeface="OCR A Extended" panose="02010509020102010303" pitchFamily="50" charset="0"/>
            </a:endParaRPr>
          </a:p>
          <a:p>
            <a:r>
              <a:rPr lang="en-GB" sz="2000">
                <a:latin typeface="OCR A Extended" panose="02010509020102010303" pitchFamily="50" charset="0"/>
              </a:rPr>
              <a:t>The enemies are strange, almost censored figures raiding a building.</a:t>
            </a:r>
          </a:p>
          <a:p>
            <a:endParaRPr lang="en-GB" sz="2000">
              <a:latin typeface="OCR A Extended" panose="02010509020102010303" pitchFamily="50" charset="0"/>
            </a:endParaRPr>
          </a:p>
          <a:p>
            <a:r>
              <a:rPr lang="en-GB" sz="2000">
                <a:latin typeface="OCR A Extended" panose="02010509020102010303" pitchFamily="50" charset="0"/>
              </a:rPr>
              <a:t>The player has been sent to deal with this raid.</a:t>
            </a:r>
          </a:p>
          <a:p>
            <a:endParaRPr lang="en-GB" sz="2000">
              <a:latin typeface="OCR A Extended" panose="02010509020102010303" pitchFamily="50" charset="0"/>
            </a:endParaRPr>
          </a:p>
          <a:p>
            <a:r>
              <a:rPr lang="en-GB" sz="2000">
                <a:latin typeface="OCR A Extended" panose="02010509020102010303" pitchFamily="50" charset="0"/>
              </a:rPr>
              <a:t>In this slice we created in the past 10 weeks, we can show how gameplay and the game loop will look – with the implementation of core mechanics and visuals.</a:t>
            </a:r>
          </a:p>
        </p:txBody>
      </p:sp>
    </p:spTree>
    <p:extLst>
      <p:ext uri="{BB962C8B-B14F-4D97-AF65-F5344CB8AC3E}">
        <p14:creationId xmlns:p14="http://schemas.microsoft.com/office/powerpoint/2010/main" val="169009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6458-D9A5-476E-357F-34A5247C1BE2}"/>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4" name="TextBox 3">
            <a:extLst>
              <a:ext uri="{FF2B5EF4-FFF2-40B4-BE49-F238E27FC236}">
                <a16:creationId xmlns:a16="http://schemas.microsoft.com/office/drawing/2014/main" id="{09FFF1DF-3BD4-4DB1-D726-F708743957BF}"/>
              </a:ext>
            </a:extLst>
          </p:cNvPr>
          <p:cNvSpPr txBox="1"/>
          <p:nvPr/>
        </p:nvSpPr>
        <p:spPr>
          <a:xfrm>
            <a:off x="426129" y="1367161"/>
            <a:ext cx="1864310" cy="461665"/>
          </a:xfrm>
          <a:prstGeom prst="rect">
            <a:avLst/>
          </a:prstGeom>
          <a:noFill/>
        </p:spPr>
        <p:txBody>
          <a:bodyPr wrap="square" rtlCol="0">
            <a:spAutoFit/>
          </a:bodyPr>
          <a:lstStyle/>
          <a:p>
            <a:r>
              <a:rPr lang="en-GB" sz="2400" u="sng">
                <a:latin typeface="OCR A Extended" panose="02010509020102010303" pitchFamily="50" charset="0"/>
              </a:rPr>
              <a:t>Narrative</a:t>
            </a:r>
          </a:p>
        </p:txBody>
      </p:sp>
      <p:sp>
        <p:nvSpPr>
          <p:cNvPr id="5" name="TextBox 4">
            <a:extLst>
              <a:ext uri="{FF2B5EF4-FFF2-40B4-BE49-F238E27FC236}">
                <a16:creationId xmlns:a16="http://schemas.microsoft.com/office/drawing/2014/main" id="{6A12EF73-0379-126A-9D73-D9E0D4C47C97}"/>
              </a:ext>
            </a:extLst>
          </p:cNvPr>
          <p:cNvSpPr txBox="1"/>
          <p:nvPr/>
        </p:nvSpPr>
        <p:spPr>
          <a:xfrm>
            <a:off x="523783" y="2068497"/>
            <a:ext cx="11105965" cy="4278094"/>
          </a:xfrm>
          <a:prstGeom prst="rect">
            <a:avLst/>
          </a:prstGeom>
          <a:noFill/>
        </p:spPr>
        <p:txBody>
          <a:bodyPr wrap="square" rtlCol="0">
            <a:spAutoFit/>
          </a:bodyPr>
          <a:lstStyle/>
          <a:p>
            <a:pPr marL="285750" indent="-285750">
              <a:buFont typeface="Arial" panose="020B0604020202020204" pitchFamily="34" charset="0"/>
              <a:buChar char="•"/>
            </a:pPr>
            <a:r>
              <a:rPr lang="en-GB" sz="1600">
                <a:latin typeface="OCR A Extended" panose="02010509020102010303" pitchFamily="50" charset="0"/>
              </a:rPr>
              <a:t>Underlying commentary on cyber-futurism, authoritarianism and militant propaganda/brainwashing</a:t>
            </a:r>
          </a:p>
          <a:p>
            <a:pPr marL="285750" indent="-285750">
              <a:buFont typeface="Arial" panose="020B0604020202020204" pitchFamily="34" charset="0"/>
              <a:buChar char="•"/>
            </a:pPr>
            <a:endParaRPr lang="en-GB" sz="1600">
              <a:latin typeface="OCR A Extended" panose="02010509020102010303" pitchFamily="50" charset="0"/>
            </a:endParaRPr>
          </a:p>
          <a:p>
            <a:pPr marL="285750" indent="-285750">
              <a:buFont typeface="Arial" panose="020B0604020202020204" pitchFamily="34" charset="0"/>
              <a:buChar char="•"/>
            </a:pPr>
            <a:r>
              <a:rPr lang="en-GB" sz="1600">
                <a:latin typeface="OCR A Extended" panose="02010509020102010303" pitchFamily="50" charset="0"/>
              </a:rPr>
              <a:t>The lack of identity for the player can help them feel like it is more so them than a character they are following, however it also comments on how identity is stripped in militant worlds</a:t>
            </a:r>
          </a:p>
          <a:p>
            <a:pPr marL="285750" indent="-285750">
              <a:buFont typeface="Arial" panose="020B0604020202020204" pitchFamily="34" charset="0"/>
              <a:buChar char="•"/>
            </a:pPr>
            <a:endParaRPr lang="en-GB" sz="1600">
              <a:latin typeface="OCR A Extended" panose="02010509020102010303" pitchFamily="50" charset="0"/>
            </a:endParaRPr>
          </a:p>
          <a:p>
            <a:pPr marL="285750" indent="-285750">
              <a:buFont typeface="Arial" panose="020B0604020202020204" pitchFamily="34" charset="0"/>
              <a:buChar char="•"/>
            </a:pPr>
            <a:r>
              <a:rPr lang="en-GB" sz="1600">
                <a:latin typeface="OCR A Extended" panose="02010509020102010303" pitchFamily="50" charset="0"/>
              </a:rPr>
              <a:t>The reality of the game is that the player is fighting against protesters, labelled as just “The Resistance”. This group is referred to in a very undefined manner in an attempt to hide the reality</a:t>
            </a:r>
          </a:p>
          <a:p>
            <a:pPr marL="285750" indent="-285750">
              <a:buFont typeface="Arial" panose="020B0604020202020204" pitchFamily="34" charset="0"/>
              <a:buChar char="•"/>
            </a:pPr>
            <a:endParaRPr lang="en-GB" sz="1600">
              <a:latin typeface="OCR A Extended" panose="02010509020102010303" pitchFamily="50" charset="0"/>
            </a:endParaRPr>
          </a:p>
          <a:p>
            <a:pPr marL="285750" indent="-285750">
              <a:buFont typeface="Arial" panose="020B0604020202020204" pitchFamily="34" charset="0"/>
              <a:buChar char="•"/>
            </a:pPr>
            <a:r>
              <a:rPr lang="en-GB" sz="1600">
                <a:latin typeface="OCR A Extended" panose="02010509020102010303" pitchFamily="50" charset="0"/>
              </a:rPr>
              <a:t>The visor of the player’s helmet morphs their view into something deemed more appropriate – censoring the enemies and creating a ‘calm’ purple haze.</a:t>
            </a:r>
          </a:p>
          <a:p>
            <a:pPr marL="285750" indent="-285750">
              <a:buFont typeface="Arial" panose="020B0604020202020204" pitchFamily="34" charset="0"/>
              <a:buChar char="•"/>
            </a:pPr>
            <a:endParaRPr lang="en-GB" sz="1600">
              <a:latin typeface="OCR A Extended" panose="02010509020102010303" pitchFamily="50" charset="0"/>
            </a:endParaRPr>
          </a:p>
          <a:p>
            <a:pPr marL="285750" indent="-285750">
              <a:buFont typeface="Arial" panose="020B0604020202020204" pitchFamily="34" charset="0"/>
              <a:buChar char="•"/>
            </a:pPr>
            <a:r>
              <a:rPr lang="en-GB" sz="1600">
                <a:latin typeface="OCR A Extended" panose="02010509020102010303" pitchFamily="50" charset="0"/>
              </a:rPr>
              <a:t>A Code Violet is a warning for a violent person</a:t>
            </a:r>
          </a:p>
          <a:p>
            <a:pPr marL="285750" indent="-285750">
              <a:buFont typeface="Arial" panose="020B0604020202020204" pitchFamily="34" charset="0"/>
              <a:buChar char="•"/>
            </a:pPr>
            <a:endParaRPr lang="en-GB" sz="1600">
              <a:latin typeface="OCR A Extended" panose="02010509020102010303" pitchFamily="50" charset="0"/>
            </a:endParaRPr>
          </a:p>
          <a:p>
            <a:pPr marL="285750" indent="-285750">
              <a:buFont typeface="Arial" panose="020B0604020202020204" pitchFamily="34" charset="0"/>
              <a:buChar char="•"/>
            </a:pPr>
            <a:endParaRPr lang="en-GB" sz="1600">
              <a:latin typeface="OCR A Extended" panose="02010509020102010303" pitchFamily="50" charset="0"/>
            </a:endParaRPr>
          </a:p>
        </p:txBody>
      </p:sp>
    </p:spTree>
    <p:extLst>
      <p:ext uri="{BB962C8B-B14F-4D97-AF65-F5344CB8AC3E}">
        <p14:creationId xmlns:p14="http://schemas.microsoft.com/office/powerpoint/2010/main" val="3915070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6458-D9A5-476E-357F-34A5247C1BE2}"/>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4" name="TextBox 3">
            <a:extLst>
              <a:ext uri="{FF2B5EF4-FFF2-40B4-BE49-F238E27FC236}">
                <a16:creationId xmlns:a16="http://schemas.microsoft.com/office/drawing/2014/main" id="{09FFF1DF-3BD4-4DB1-D726-F708743957BF}"/>
              </a:ext>
            </a:extLst>
          </p:cNvPr>
          <p:cNvSpPr txBox="1"/>
          <p:nvPr/>
        </p:nvSpPr>
        <p:spPr>
          <a:xfrm>
            <a:off x="426129" y="1367161"/>
            <a:ext cx="1864310" cy="461665"/>
          </a:xfrm>
          <a:prstGeom prst="rect">
            <a:avLst/>
          </a:prstGeom>
          <a:noFill/>
        </p:spPr>
        <p:txBody>
          <a:bodyPr wrap="square" rtlCol="0">
            <a:spAutoFit/>
          </a:bodyPr>
          <a:lstStyle/>
          <a:p>
            <a:r>
              <a:rPr lang="en-GB" sz="2400" u="sng">
                <a:latin typeface="OCR A Extended" panose="02010509020102010303" pitchFamily="50" charset="0"/>
              </a:rPr>
              <a:t>Design</a:t>
            </a:r>
          </a:p>
        </p:txBody>
      </p:sp>
      <p:sp>
        <p:nvSpPr>
          <p:cNvPr id="5" name="TextBox 4">
            <a:extLst>
              <a:ext uri="{FF2B5EF4-FFF2-40B4-BE49-F238E27FC236}">
                <a16:creationId xmlns:a16="http://schemas.microsoft.com/office/drawing/2014/main" id="{6A12EF73-0379-126A-9D73-D9E0D4C47C97}"/>
              </a:ext>
            </a:extLst>
          </p:cNvPr>
          <p:cNvSpPr txBox="1"/>
          <p:nvPr/>
        </p:nvSpPr>
        <p:spPr>
          <a:xfrm>
            <a:off x="523783" y="2068497"/>
            <a:ext cx="11105965" cy="1754326"/>
          </a:xfrm>
          <a:prstGeom prst="rect">
            <a:avLst/>
          </a:prstGeom>
          <a:noFill/>
        </p:spPr>
        <p:txBody>
          <a:bodyPr wrap="square" rtlCol="0">
            <a:spAutoFit/>
          </a:bodyPr>
          <a:lstStyle/>
          <a:p>
            <a:pPr marL="285750" indent="-285750">
              <a:buFont typeface="Arial" panose="020B0604020202020204" pitchFamily="34" charset="0"/>
              <a:buChar char="•"/>
            </a:pPr>
            <a:r>
              <a:rPr lang="en-GB">
                <a:latin typeface="OCR A Extended" panose="02010509020102010303" pitchFamily="50" charset="0"/>
              </a:rPr>
              <a:t>Our level design was very inspired by Hollow Knight</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r>
              <a:rPr lang="en-GB">
                <a:latin typeface="OCR A Extended" panose="02010509020102010303" pitchFamily="50" charset="0"/>
              </a:rPr>
              <a:t>The different sections allow the slice to explore a few different environments </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endParaRPr lang="en-GB">
              <a:latin typeface="OCR A Extended" panose="02010509020102010303" pitchFamily="50" charset="0"/>
            </a:endParaRPr>
          </a:p>
        </p:txBody>
      </p:sp>
      <p:pic>
        <p:nvPicPr>
          <p:cNvPr id="3074" name="Picture 2">
            <a:extLst>
              <a:ext uri="{FF2B5EF4-FFF2-40B4-BE49-F238E27FC236}">
                <a16:creationId xmlns:a16="http://schemas.microsoft.com/office/drawing/2014/main" id="{E3B319FA-AB9F-0EE0-C32E-3389D03EC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130" y="3572451"/>
            <a:ext cx="6171316" cy="21808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57619EC-0A76-1EC1-B5CA-A83E624CC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068" y="3585025"/>
            <a:ext cx="5233680" cy="240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188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6458-D9A5-476E-357F-34A5247C1BE2}"/>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4" name="TextBox 3">
            <a:extLst>
              <a:ext uri="{FF2B5EF4-FFF2-40B4-BE49-F238E27FC236}">
                <a16:creationId xmlns:a16="http://schemas.microsoft.com/office/drawing/2014/main" id="{09FFF1DF-3BD4-4DB1-D726-F708743957BF}"/>
              </a:ext>
            </a:extLst>
          </p:cNvPr>
          <p:cNvSpPr txBox="1"/>
          <p:nvPr/>
        </p:nvSpPr>
        <p:spPr>
          <a:xfrm>
            <a:off x="426129" y="1367161"/>
            <a:ext cx="1864310" cy="461665"/>
          </a:xfrm>
          <a:prstGeom prst="rect">
            <a:avLst/>
          </a:prstGeom>
          <a:noFill/>
        </p:spPr>
        <p:txBody>
          <a:bodyPr wrap="square" rtlCol="0">
            <a:spAutoFit/>
          </a:bodyPr>
          <a:lstStyle/>
          <a:p>
            <a:r>
              <a:rPr lang="en-GB" sz="2400" u="sng">
                <a:latin typeface="OCR A Extended" panose="02010509020102010303" pitchFamily="50" charset="0"/>
              </a:rPr>
              <a:t>Design</a:t>
            </a:r>
          </a:p>
        </p:txBody>
      </p:sp>
      <p:sp>
        <p:nvSpPr>
          <p:cNvPr id="5" name="TextBox 4">
            <a:extLst>
              <a:ext uri="{FF2B5EF4-FFF2-40B4-BE49-F238E27FC236}">
                <a16:creationId xmlns:a16="http://schemas.microsoft.com/office/drawing/2014/main" id="{6A12EF73-0379-126A-9D73-D9E0D4C47C97}"/>
              </a:ext>
            </a:extLst>
          </p:cNvPr>
          <p:cNvSpPr txBox="1"/>
          <p:nvPr/>
        </p:nvSpPr>
        <p:spPr>
          <a:xfrm>
            <a:off x="523783" y="2068497"/>
            <a:ext cx="11105965" cy="3416320"/>
          </a:xfrm>
          <a:prstGeom prst="rect">
            <a:avLst/>
          </a:prstGeom>
          <a:noFill/>
        </p:spPr>
        <p:txBody>
          <a:bodyPr wrap="square" rtlCol="0">
            <a:spAutoFit/>
          </a:bodyPr>
          <a:lstStyle/>
          <a:p>
            <a:pPr marL="285750" indent="-285750">
              <a:buFont typeface="Arial" panose="020B0604020202020204" pitchFamily="34" charset="0"/>
              <a:buChar char="•"/>
            </a:pPr>
            <a:r>
              <a:rPr lang="en-GB">
                <a:latin typeface="OCR A Extended" panose="02010509020102010303" pitchFamily="50" charset="0"/>
              </a:rPr>
              <a:t>The enemies were kept simple, with basic ai – they’re there to be functional</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r>
              <a:rPr lang="en-GB">
                <a:latin typeface="OCR A Extended" panose="02010509020102010303" pitchFamily="50" charset="0"/>
              </a:rPr>
              <a:t>Movement is kept flowy and smooth – player should be able to jump around and explore fun movement mechanics and combinations#</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r>
              <a:rPr lang="en-GB">
                <a:latin typeface="OCR A Extended" panose="02010509020102010303" pitchFamily="50" charset="0"/>
              </a:rPr>
              <a:t>Free, fast and fun movement is one of the key features for a </a:t>
            </a:r>
            <a:r>
              <a:rPr lang="en-GB" err="1">
                <a:latin typeface="OCR A Extended" panose="02010509020102010303" pitchFamily="50" charset="0"/>
              </a:rPr>
              <a:t>metroidvania</a:t>
            </a:r>
            <a:r>
              <a:rPr lang="en-GB">
                <a:latin typeface="OCR A Extended" panose="02010509020102010303" pitchFamily="50" charset="0"/>
              </a:rPr>
              <a:t> and we tried to implement this into our own slice/demo!</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r>
              <a:rPr lang="en-GB">
                <a:latin typeface="OCR A Extended" panose="02010509020102010303" pitchFamily="50" charset="0"/>
              </a:rPr>
              <a:t>The movement mechanics include: run, jump, wall jump, dash</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endParaRPr lang="en-GB">
              <a:latin typeface="OCR A Extended" panose="02010509020102010303" pitchFamily="50" charset="0"/>
            </a:endParaRPr>
          </a:p>
        </p:txBody>
      </p:sp>
    </p:spTree>
    <p:extLst>
      <p:ext uri="{BB962C8B-B14F-4D97-AF65-F5344CB8AC3E}">
        <p14:creationId xmlns:p14="http://schemas.microsoft.com/office/powerpoint/2010/main" val="28335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6458-D9A5-476E-357F-34A5247C1BE2}"/>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4" name="TextBox 3">
            <a:extLst>
              <a:ext uri="{FF2B5EF4-FFF2-40B4-BE49-F238E27FC236}">
                <a16:creationId xmlns:a16="http://schemas.microsoft.com/office/drawing/2014/main" id="{09FFF1DF-3BD4-4DB1-D726-F708743957BF}"/>
              </a:ext>
            </a:extLst>
          </p:cNvPr>
          <p:cNvSpPr txBox="1"/>
          <p:nvPr/>
        </p:nvSpPr>
        <p:spPr>
          <a:xfrm>
            <a:off x="426129" y="1367161"/>
            <a:ext cx="1864310" cy="461665"/>
          </a:xfrm>
          <a:prstGeom prst="rect">
            <a:avLst/>
          </a:prstGeom>
          <a:noFill/>
        </p:spPr>
        <p:txBody>
          <a:bodyPr wrap="square" rtlCol="0">
            <a:spAutoFit/>
          </a:bodyPr>
          <a:lstStyle/>
          <a:p>
            <a:r>
              <a:rPr lang="en-GB" sz="2400" u="sng">
                <a:latin typeface="OCR A Extended" panose="02010509020102010303" pitchFamily="50" charset="0"/>
              </a:rPr>
              <a:t>Art</a:t>
            </a:r>
          </a:p>
        </p:txBody>
      </p:sp>
      <p:sp>
        <p:nvSpPr>
          <p:cNvPr id="5" name="TextBox 4">
            <a:extLst>
              <a:ext uri="{FF2B5EF4-FFF2-40B4-BE49-F238E27FC236}">
                <a16:creationId xmlns:a16="http://schemas.microsoft.com/office/drawing/2014/main" id="{6A12EF73-0379-126A-9D73-D9E0D4C47C97}"/>
              </a:ext>
            </a:extLst>
          </p:cNvPr>
          <p:cNvSpPr txBox="1"/>
          <p:nvPr/>
        </p:nvSpPr>
        <p:spPr>
          <a:xfrm>
            <a:off x="523783" y="2068497"/>
            <a:ext cx="11105965" cy="1477328"/>
          </a:xfrm>
          <a:prstGeom prst="rect">
            <a:avLst/>
          </a:prstGeom>
          <a:noFill/>
        </p:spPr>
        <p:txBody>
          <a:bodyPr wrap="square" rtlCol="0">
            <a:spAutoFit/>
          </a:bodyPr>
          <a:lstStyle/>
          <a:p>
            <a:pPr marL="285750" indent="-285750">
              <a:buFont typeface="Arial" panose="020B0604020202020204" pitchFamily="34" charset="0"/>
              <a:buChar char="•"/>
            </a:pPr>
            <a:r>
              <a:rPr lang="en-GB">
                <a:latin typeface="OCR A Extended" panose="02010509020102010303" pitchFamily="50" charset="0"/>
              </a:rPr>
              <a:t>I (Micah) am not the greatest at animating, but I absolutely tried!!</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r>
              <a:rPr lang="en-GB">
                <a:latin typeface="OCR A Extended" panose="02010509020102010303" pitchFamily="50" charset="0"/>
              </a:rPr>
              <a:t>We have a run cycle, jump and attack for the player character</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r>
              <a:rPr lang="en-GB">
                <a:latin typeface="OCR A Extended" panose="02010509020102010303" pitchFamily="50" charset="0"/>
              </a:rPr>
              <a:t>The enemies (created by Ava) have a walk cycle and attack!</a:t>
            </a:r>
          </a:p>
        </p:txBody>
      </p:sp>
      <p:pic>
        <p:nvPicPr>
          <p:cNvPr id="6" name="Picture 5">
            <a:extLst>
              <a:ext uri="{FF2B5EF4-FFF2-40B4-BE49-F238E27FC236}">
                <a16:creationId xmlns:a16="http://schemas.microsoft.com/office/drawing/2014/main" id="{D811F4CF-87F7-61FF-A78D-5B1CA7929ABC}"/>
              </a:ext>
            </a:extLst>
          </p:cNvPr>
          <p:cNvPicPr>
            <a:picLocks noChangeAspect="1"/>
          </p:cNvPicPr>
          <p:nvPr/>
        </p:nvPicPr>
        <p:blipFill rotWithShape="1">
          <a:blip r:embed="rId2"/>
          <a:srcRect l="-283" r="283" b="30016"/>
          <a:stretch/>
        </p:blipFill>
        <p:spPr>
          <a:xfrm>
            <a:off x="1961963" y="3701989"/>
            <a:ext cx="3946893" cy="3156011"/>
          </a:xfrm>
          <a:prstGeom prst="rect">
            <a:avLst/>
          </a:prstGeom>
        </p:spPr>
      </p:pic>
      <p:pic>
        <p:nvPicPr>
          <p:cNvPr id="7" name="Picture 6">
            <a:extLst>
              <a:ext uri="{FF2B5EF4-FFF2-40B4-BE49-F238E27FC236}">
                <a16:creationId xmlns:a16="http://schemas.microsoft.com/office/drawing/2014/main" id="{602E52E8-9512-7FA7-8D85-EA1C7FE6CB9B}"/>
              </a:ext>
            </a:extLst>
          </p:cNvPr>
          <p:cNvPicPr>
            <a:picLocks noChangeAspect="1"/>
          </p:cNvPicPr>
          <p:nvPr/>
        </p:nvPicPr>
        <p:blipFill>
          <a:blip r:embed="rId3"/>
          <a:stretch>
            <a:fillRect/>
          </a:stretch>
        </p:blipFill>
        <p:spPr>
          <a:xfrm>
            <a:off x="6528046" y="3235106"/>
            <a:ext cx="2208117" cy="3312175"/>
          </a:xfrm>
          <a:prstGeom prst="rect">
            <a:avLst/>
          </a:prstGeom>
        </p:spPr>
      </p:pic>
    </p:spTree>
    <p:extLst>
      <p:ext uri="{BB962C8B-B14F-4D97-AF65-F5344CB8AC3E}">
        <p14:creationId xmlns:p14="http://schemas.microsoft.com/office/powerpoint/2010/main" val="2572987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6458-D9A5-476E-357F-34A5247C1BE2}"/>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4" name="TextBox 3">
            <a:extLst>
              <a:ext uri="{FF2B5EF4-FFF2-40B4-BE49-F238E27FC236}">
                <a16:creationId xmlns:a16="http://schemas.microsoft.com/office/drawing/2014/main" id="{09FFF1DF-3BD4-4DB1-D726-F708743957BF}"/>
              </a:ext>
            </a:extLst>
          </p:cNvPr>
          <p:cNvSpPr txBox="1"/>
          <p:nvPr/>
        </p:nvSpPr>
        <p:spPr>
          <a:xfrm>
            <a:off x="426129" y="1367161"/>
            <a:ext cx="1864310" cy="461665"/>
          </a:xfrm>
          <a:prstGeom prst="rect">
            <a:avLst/>
          </a:prstGeom>
          <a:noFill/>
        </p:spPr>
        <p:txBody>
          <a:bodyPr wrap="square" rtlCol="0">
            <a:spAutoFit/>
          </a:bodyPr>
          <a:lstStyle/>
          <a:p>
            <a:r>
              <a:rPr lang="en-GB" sz="2400" u="sng">
                <a:latin typeface="OCR A Extended" panose="02010509020102010303" pitchFamily="50" charset="0"/>
              </a:rPr>
              <a:t>Art</a:t>
            </a:r>
          </a:p>
        </p:txBody>
      </p:sp>
      <p:sp>
        <p:nvSpPr>
          <p:cNvPr id="5" name="TextBox 4">
            <a:extLst>
              <a:ext uri="{FF2B5EF4-FFF2-40B4-BE49-F238E27FC236}">
                <a16:creationId xmlns:a16="http://schemas.microsoft.com/office/drawing/2014/main" id="{6A12EF73-0379-126A-9D73-D9E0D4C47C97}"/>
              </a:ext>
            </a:extLst>
          </p:cNvPr>
          <p:cNvSpPr txBox="1"/>
          <p:nvPr/>
        </p:nvSpPr>
        <p:spPr>
          <a:xfrm>
            <a:off x="523783" y="2068497"/>
            <a:ext cx="11105965" cy="646331"/>
          </a:xfrm>
          <a:prstGeom prst="rect">
            <a:avLst/>
          </a:prstGeom>
          <a:noFill/>
        </p:spPr>
        <p:txBody>
          <a:bodyPr wrap="square" rtlCol="0">
            <a:spAutoFit/>
          </a:bodyPr>
          <a:lstStyle/>
          <a:p>
            <a:pPr marL="285750" indent="-285750">
              <a:buFont typeface="Arial" panose="020B0604020202020204" pitchFamily="34" charset="0"/>
              <a:buChar char="•"/>
            </a:pPr>
            <a:r>
              <a:rPr lang="en-GB">
                <a:latin typeface="OCR A Extended" panose="02010509020102010303" pitchFamily="50" charset="0"/>
              </a:rPr>
              <a:t>The environment assets were worked on by almost everyone (primarily Ava, Micah, Cobi and Ozzy) for three separate scenes!</a:t>
            </a:r>
          </a:p>
        </p:txBody>
      </p:sp>
      <p:pic>
        <p:nvPicPr>
          <p:cNvPr id="9" name="Picture 8">
            <a:extLst>
              <a:ext uri="{FF2B5EF4-FFF2-40B4-BE49-F238E27FC236}">
                <a16:creationId xmlns:a16="http://schemas.microsoft.com/office/drawing/2014/main" id="{2B58F5E7-F68C-AF35-1A65-86EF0992AE8A}"/>
              </a:ext>
            </a:extLst>
          </p:cNvPr>
          <p:cNvPicPr>
            <a:picLocks noChangeAspect="1"/>
          </p:cNvPicPr>
          <p:nvPr/>
        </p:nvPicPr>
        <p:blipFill rotWithShape="1">
          <a:blip r:embed="rId2"/>
          <a:srcRect t="13597" r="18861"/>
          <a:stretch/>
        </p:blipFill>
        <p:spPr>
          <a:xfrm>
            <a:off x="426129" y="2958287"/>
            <a:ext cx="4406481" cy="2590177"/>
          </a:xfrm>
          <a:prstGeom prst="rect">
            <a:avLst/>
          </a:prstGeom>
        </p:spPr>
      </p:pic>
      <p:pic>
        <p:nvPicPr>
          <p:cNvPr id="11" name="Picture 10">
            <a:extLst>
              <a:ext uri="{FF2B5EF4-FFF2-40B4-BE49-F238E27FC236}">
                <a16:creationId xmlns:a16="http://schemas.microsoft.com/office/drawing/2014/main" id="{626E73D4-D04A-62AC-EDC5-6ED1FAB7B518}"/>
              </a:ext>
            </a:extLst>
          </p:cNvPr>
          <p:cNvPicPr>
            <a:picLocks noChangeAspect="1"/>
          </p:cNvPicPr>
          <p:nvPr/>
        </p:nvPicPr>
        <p:blipFill>
          <a:blip r:embed="rId3"/>
          <a:stretch>
            <a:fillRect/>
          </a:stretch>
        </p:blipFill>
        <p:spPr>
          <a:xfrm>
            <a:off x="4832610" y="3039655"/>
            <a:ext cx="3541503" cy="2427443"/>
          </a:xfrm>
          <a:prstGeom prst="rect">
            <a:avLst/>
          </a:prstGeom>
        </p:spPr>
      </p:pic>
      <p:pic>
        <p:nvPicPr>
          <p:cNvPr id="4100" name="Picture 4">
            <a:extLst>
              <a:ext uri="{FF2B5EF4-FFF2-40B4-BE49-F238E27FC236}">
                <a16:creationId xmlns:a16="http://schemas.microsoft.com/office/drawing/2014/main" id="{41C75AED-1DC5-580B-8456-D495EE5000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84" r="43130"/>
          <a:stretch/>
        </p:blipFill>
        <p:spPr bwMode="auto">
          <a:xfrm>
            <a:off x="8374113" y="2847693"/>
            <a:ext cx="3332508" cy="281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19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6458-D9A5-476E-357F-34A5247C1BE2}"/>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4" name="TextBox 3">
            <a:extLst>
              <a:ext uri="{FF2B5EF4-FFF2-40B4-BE49-F238E27FC236}">
                <a16:creationId xmlns:a16="http://schemas.microsoft.com/office/drawing/2014/main" id="{09FFF1DF-3BD4-4DB1-D726-F708743957BF}"/>
              </a:ext>
            </a:extLst>
          </p:cNvPr>
          <p:cNvSpPr txBox="1"/>
          <p:nvPr/>
        </p:nvSpPr>
        <p:spPr>
          <a:xfrm>
            <a:off x="426128" y="1367161"/>
            <a:ext cx="3027286" cy="461665"/>
          </a:xfrm>
          <a:prstGeom prst="rect">
            <a:avLst/>
          </a:prstGeom>
          <a:noFill/>
        </p:spPr>
        <p:txBody>
          <a:bodyPr wrap="square" rtlCol="0">
            <a:spAutoFit/>
          </a:bodyPr>
          <a:lstStyle/>
          <a:p>
            <a:r>
              <a:rPr lang="en-GB" sz="2400" u="sng">
                <a:latin typeface="OCR A Extended" panose="02010509020102010303" pitchFamily="50" charset="0"/>
              </a:rPr>
              <a:t>Our Process</a:t>
            </a:r>
          </a:p>
        </p:txBody>
      </p:sp>
      <p:sp>
        <p:nvSpPr>
          <p:cNvPr id="5" name="TextBox 4">
            <a:extLst>
              <a:ext uri="{FF2B5EF4-FFF2-40B4-BE49-F238E27FC236}">
                <a16:creationId xmlns:a16="http://schemas.microsoft.com/office/drawing/2014/main" id="{6A12EF73-0379-126A-9D73-D9E0D4C47C97}"/>
              </a:ext>
            </a:extLst>
          </p:cNvPr>
          <p:cNvSpPr txBox="1"/>
          <p:nvPr/>
        </p:nvSpPr>
        <p:spPr>
          <a:xfrm>
            <a:off x="523783" y="2068497"/>
            <a:ext cx="11105965" cy="3139321"/>
          </a:xfrm>
          <a:prstGeom prst="rect">
            <a:avLst/>
          </a:prstGeom>
          <a:noFill/>
        </p:spPr>
        <p:txBody>
          <a:bodyPr wrap="square" rtlCol="0">
            <a:spAutoFit/>
          </a:bodyPr>
          <a:lstStyle/>
          <a:p>
            <a:pPr marL="285750" indent="-285750">
              <a:buFont typeface="Arial" panose="020B0604020202020204" pitchFamily="34" charset="0"/>
              <a:buChar char="•"/>
            </a:pPr>
            <a:r>
              <a:rPr lang="en-GB">
                <a:latin typeface="OCR A Extended" panose="02010509020102010303" pitchFamily="50" charset="0"/>
              </a:rPr>
              <a:t>Our concept stage was incredibly short to be honest, we all decided quite quickly what we wanted to work on</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r>
              <a:rPr lang="en-GB">
                <a:latin typeface="OCR A Extended" panose="02010509020102010303" pitchFamily="50" charset="0"/>
              </a:rPr>
              <a:t>It’s quite lucky that most of us enjoyed metroidvanias, rouge-likes and rouge-</a:t>
            </a:r>
            <a:r>
              <a:rPr lang="en-GB" err="1">
                <a:latin typeface="OCR A Extended" panose="02010509020102010303" pitchFamily="50" charset="0"/>
              </a:rPr>
              <a:t>lites</a:t>
            </a:r>
            <a:endParaRPr lang="en-GB">
              <a:latin typeface="OCR A Extended" panose="02010509020102010303" pitchFamily="50" charset="0"/>
            </a:endParaRP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r>
              <a:rPr lang="en-GB">
                <a:latin typeface="OCR A Extended" panose="02010509020102010303" pitchFamily="50" charset="0"/>
              </a:rPr>
              <a:t>Our split in specialisms were quite fortunate too so we had a good variety of skills</a:t>
            </a:r>
          </a:p>
          <a:p>
            <a:pPr marL="285750" indent="-285750">
              <a:buFont typeface="Arial" panose="020B0604020202020204" pitchFamily="34" charset="0"/>
              <a:buChar char="•"/>
            </a:pPr>
            <a:endParaRPr lang="en-GB">
              <a:latin typeface="OCR A Extended" panose="02010509020102010303" pitchFamily="50" charset="0"/>
            </a:endParaRPr>
          </a:p>
          <a:p>
            <a:pPr marL="285750" indent="-285750">
              <a:buFont typeface="Arial" panose="020B0604020202020204" pitchFamily="34" charset="0"/>
              <a:buChar char="•"/>
            </a:pPr>
            <a:r>
              <a:rPr lang="en-GB">
                <a:latin typeface="OCR A Extended" panose="02010509020102010303" pitchFamily="50" charset="0"/>
              </a:rPr>
              <a:t>Everyone picked up work where possible to help each other out and communication was key to our game slice/demo turning out functional!</a:t>
            </a:r>
          </a:p>
        </p:txBody>
      </p:sp>
    </p:spTree>
    <p:extLst>
      <p:ext uri="{BB962C8B-B14F-4D97-AF65-F5344CB8AC3E}">
        <p14:creationId xmlns:p14="http://schemas.microsoft.com/office/powerpoint/2010/main" val="130886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6458-D9A5-476E-357F-34A5247C1BE2}"/>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4" name="TextBox 3">
            <a:extLst>
              <a:ext uri="{FF2B5EF4-FFF2-40B4-BE49-F238E27FC236}">
                <a16:creationId xmlns:a16="http://schemas.microsoft.com/office/drawing/2014/main" id="{09FFF1DF-3BD4-4DB1-D726-F708743957BF}"/>
              </a:ext>
            </a:extLst>
          </p:cNvPr>
          <p:cNvSpPr txBox="1"/>
          <p:nvPr/>
        </p:nvSpPr>
        <p:spPr>
          <a:xfrm>
            <a:off x="5035785" y="3844498"/>
            <a:ext cx="2120427" cy="461665"/>
          </a:xfrm>
          <a:prstGeom prst="rect">
            <a:avLst/>
          </a:prstGeom>
          <a:noFill/>
        </p:spPr>
        <p:txBody>
          <a:bodyPr wrap="square" rtlCol="0">
            <a:spAutoFit/>
          </a:bodyPr>
          <a:lstStyle/>
          <a:p>
            <a:r>
              <a:rPr lang="en-GB" sz="2400" u="sng">
                <a:latin typeface="OCR A Extended" panose="02010509020102010303" pitchFamily="50" charset="0"/>
              </a:rPr>
              <a:t>Questions?</a:t>
            </a:r>
          </a:p>
        </p:txBody>
      </p:sp>
      <p:sp>
        <p:nvSpPr>
          <p:cNvPr id="3" name="TextBox 2">
            <a:extLst>
              <a:ext uri="{FF2B5EF4-FFF2-40B4-BE49-F238E27FC236}">
                <a16:creationId xmlns:a16="http://schemas.microsoft.com/office/drawing/2014/main" id="{0E348FBC-7CCC-32EA-56BC-4CDA1ABE8522}"/>
              </a:ext>
            </a:extLst>
          </p:cNvPr>
          <p:cNvSpPr txBox="1"/>
          <p:nvPr/>
        </p:nvSpPr>
        <p:spPr>
          <a:xfrm>
            <a:off x="3750218" y="3013501"/>
            <a:ext cx="4691563" cy="830997"/>
          </a:xfrm>
          <a:prstGeom prst="rect">
            <a:avLst/>
          </a:prstGeom>
          <a:noFill/>
        </p:spPr>
        <p:txBody>
          <a:bodyPr wrap="square" rtlCol="0">
            <a:spAutoFit/>
          </a:bodyPr>
          <a:lstStyle/>
          <a:p>
            <a:r>
              <a:rPr lang="en-GB" sz="4800" u="sng">
                <a:latin typeface="OCR A Extended" panose="02010509020102010303" pitchFamily="50" charset="0"/>
              </a:rPr>
              <a:t>Thank You!!!</a:t>
            </a:r>
          </a:p>
        </p:txBody>
      </p:sp>
    </p:spTree>
    <p:extLst>
      <p:ext uri="{BB962C8B-B14F-4D97-AF65-F5344CB8AC3E}">
        <p14:creationId xmlns:p14="http://schemas.microsoft.com/office/powerpoint/2010/main" val="276922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7E41BD-D352-E5B0-EE81-19FD04A3EA5F}"/>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3" name="TextBox 2">
            <a:extLst>
              <a:ext uri="{FF2B5EF4-FFF2-40B4-BE49-F238E27FC236}">
                <a16:creationId xmlns:a16="http://schemas.microsoft.com/office/drawing/2014/main" id="{50D2723A-175D-11F7-851D-5C82C2B02F14}"/>
              </a:ext>
            </a:extLst>
          </p:cNvPr>
          <p:cNvSpPr txBox="1"/>
          <p:nvPr/>
        </p:nvSpPr>
        <p:spPr>
          <a:xfrm>
            <a:off x="2266336" y="1942236"/>
            <a:ext cx="7659328" cy="3600986"/>
          </a:xfrm>
          <a:prstGeom prst="rect">
            <a:avLst/>
          </a:prstGeom>
          <a:noFill/>
        </p:spPr>
        <p:txBody>
          <a:bodyPr wrap="square" rtlCol="0">
            <a:spAutoFit/>
          </a:bodyPr>
          <a:lstStyle/>
          <a:p>
            <a:r>
              <a:rPr lang="en-GB" sz="2000" dirty="0">
                <a:latin typeface="OCR A Extended" panose="02010509020102010303" pitchFamily="50" charset="0"/>
              </a:rPr>
              <a:t>The city is under attack.</a:t>
            </a:r>
          </a:p>
          <a:p>
            <a:endParaRPr lang="en-GB" sz="2000" dirty="0">
              <a:latin typeface="OCR A Extended" panose="02010509020102010303" pitchFamily="50" charset="0"/>
            </a:endParaRPr>
          </a:p>
          <a:p>
            <a:r>
              <a:rPr lang="en-GB" sz="2000" dirty="0">
                <a:latin typeface="OCR A Extended" panose="02010509020102010303" pitchFamily="50" charset="0"/>
              </a:rPr>
              <a:t>They are attacking our utopia.</a:t>
            </a:r>
          </a:p>
          <a:p>
            <a:endParaRPr lang="en-GB" sz="2000" dirty="0">
              <a:latin typeface="OCR A Extended" panose="02010509020102010303" pitchFamily="50" charset="0"/>
            </a:endParaRPr>
          </a:p>
          <a:p>
            <a:r>
              <a:rPr lang="en-GB" sz="2000" dirty="0">
                <a:latin typeface="OCR A Extended" panose="02010509020102010303" pitchFamily="50" charset="0"/>
              </a:rPr>
              <a:t>Your job is to remove the resistance.</a:t>
            </a:r>
          </a:p>
          <a:p>
            <a:endParaRPr lang="en-GB" sz="2000" dirty="0">
              <a:latin typeface="OCR A Extended" panose="02010509020102010303" pitchFamily="50" charset="0"/>
            </a:endParaRPr>
          </a:p>
          <a:p>
            <a:r>
              <a:rPr lang="en-GB" sz="2000" dirty="0">
                <a:latin typeface="OCR A Extended" panose="02010509020102010303" pitchFamily="50" charset="0"/>
              </a:rPr>
              <a:t>Your job is to eliminate.</a:t>
            </a:r>
          </a:p>
          <a:p>
            <a:endParaRPr lang="en-GB" sz="2000" dirty="0">
              <a:latin typeface="OCR A Extended" panose="02010509020102010303" pitchFamily="50" charset="0"/>
            </a:endParaRPr>
          </a:p>
          <a:p>
            <a:r>
              <a:rPr lang="en-GB" sz="2000" dirty="0">
                <a:latin typeface="OCR A Extended" panose="02010509020102010303" pitchFamily="50" charset="0"/>
              </a:rPr>
              <a:t>Your job is to listen and do.</a:t>
            </a:r>
          </a:p>
          <a:p>
            <a:endParaRPr lang="en-GB" sz="2000" dirty="0">
              <a:latin typeface="OCR A Extended" panose="02010509020102010303" pitchFamily="50" charset="0"/>
            </a:endParaRPr>
          </a:p>
          <a:p>
            <a:r>
              <a:rPr lang="en-GB" sz="2000" dirty="0">
                <a:latin typeface="OCR A Extended" panose="02010509020102010303" pitchFamily="50" charset="0"/>
              </a:rPr>
              <a:t>Keep your visor on, it’s a </a:t>
            </a:r>
            <a:r>
              <a:rPr lang="en-GB" sz="2800" b="1" dirty="0">
                <a:solidFill>
                  <a:srgbClr val="9751CB"/>
                </a:solidFill>
                <a:latin typeface="OCR A Extended" panose="02010509020102010303" pitchFamily="50" charset="0"/>
              </a:rPr>
              <a:t>CODE VIOLET</a:t>
            </a:r>
          </a:p>
        </p:txBody>
      </p:sp>
    </p:spTree>
    <p:extLst>
      <p:ext uri="{BB962C8B-B14F-4D97-AF65-F5344CB8AC3E}">
        <p14:creationId xmlns:p14="http://schemas.microsoft.com/office/powerpoint/2010/main" val="1502301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46458-D9A5-476E-357F-34A5247C1BE2}"/>
              </a:ext>
            </a:extLst>
          </p:cNvPr>
          <p:cNvSpPr txBox="1"/>
          <p:nvPr/>
        </p:nvSpPr>
        <p:spPr>
          <a:xfrm>
            <a:off x="-265471" y="257980"/>
            <a:ext cx="6361471" cy="1015663"/>
          </a:xfrm>
          <a:prstGeom prst="rect">
            <a:avLst/>
          </a:prstGeom>
          <a:noFill/>
        </p:spPr>
        <p:txBody>
          <a:bodyPr wrap="square" rtlCol="0">
            <a:spAutoFit/>
          </a:bodyPr>
          <a:lstStyle/>
          <a:p>
            <a:pPr algn="ctr"/>
            <a:r>
              <a:rPr lang="en-GB" sz="6000" b="1" u="sng">
                <a:solidFill>
                  <a:srgbClr val="9751CB"/>
                </a:solidFill>
                <a:latin typeface="OCR A Extended" panose="02010509020102010303" pitchFamily="50" charset="0"/>
              </a:rPr>
              <a:t>CODE VIOLET</a:t>
            </a:r>
          </a:p>
        </p:txBody>
      </p:sp>
      <p:sp>
        <p:nvSpPr>
          <p:cNvPr id="4" name="TextBox 3">
            <a:extLst>
              <a:ext uri="{FF2B5EF4-FFF2-40B4-BE49-F238E27FC236}">
                <a16:creationId xmlns:a16="http://schemas.microsoft.com/office/drawing/2014/main" id="{09FFF1DF-3BD4-4DB1-D726-F708743957BF}"/>
              </a:ext>
            </a:extLst>
          </p:cNvPr>
          <p:cNvSpPr txBox="1"/>
          <p:nvPr/>
        </p:nvSpPr>
        <p:spPr>
          <a:xfrm>
            <a:off x="426128" y="1367161"/>
            <a:ext cx="3027286" cy="461665"/>
          </a:xfrm>
          <a:prstGeom prst="rect">
            <a:avLst/>
          </a:prstGeom>
          <a:noFill/>
        </p:spPr>
        <p:txBody>
          <a:bodyPr wrap="square" rtlCol="0">
            <a:spAutoFit/>
          </a:bodyPr>
          <a:lstStyle/>
          <a:p>
            <a:r>
              <a:rPr lang="en-GB" sz="2400" u="sng">
                <a:latin typeface="OCR A Extended" panose="02010509020102010303" pitchFamily="50" charset="0"/>
              </a:rPr>
              <a:t>Trailer</a:t>
            </a:r>
          </a:p>
        </p:txBody>
      </p:sp>
      <p:pic>
        <p:nvPicPr>
          <p:cNvPr id="3" name="CODE_VIOLET_Trailer">
            <a:hlinkClick r:id="" action="ppaction://media"/>
            <a:extLst>
              <a:ext uri="{FF2B5EF4-FFF2-40B4-BE49-F238E27FC236}">
                <a16:creationId xmlns:a16="http://schemas.microsoft.com/office/drawing/2014/main" id="{763A44A0-CE9D-FA1A-F2D4-015A6EAC3E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2426" y="1828826"/>
            <a:ext cx="7973961" cy="4485353"/>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spTree>
    <p:extLst>
      <p:ext uri="{BB962C8B-B14F-4D97-AF65-F5344CB8AC3E}">
        <p14:creationId xmlns:p14="http://schemas.microsoft.com/office/powerpoint/2010/main" val="155753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CC6AF7-7FF9-CC6A-D1D3-1E49E4BBE64F}"/>
              </a:ext>
            </a:extLst>
          </p:cNvPr>
          <p:cNvSpPr txBox="1"/>
          <p:nvPr/>
        </p:nvSpPr>
        <p:spPr>
          <a:xfrm>
            <a:off x="2915264" y="874455"/>
            <a:ext cx="6361471" cy="2554545"/>
          </a:xfrm>
          <a:prstGeom prst="rect">
            <a:avLst/>
          </a:prstGeom>
          <a:noFill/>
        </p:spPr>
        <p:txBody>
          <a:bodyPr wrap="square" rtlCol="0">
            <a:spAutoFit/>
          </a:bodyPr>
          <a:lstStyle/>
          <a:p>
            <a:pPr algn="ctr"/>
            <a:r>
              <a:rPr lang="en-GB" sz="8000" b="1" u="sng">
                <a:solidFill>
                  <a:srgbClr val="9751CB"/>
                </a:solidFill>
                <a:latin typeface="OCR A Extended" panose="02010509020102010303" pitchFamily="50" charset="0"/>
              </a:rPr>
              <a:t>CODE VIOLET</a:t>
            </a:r>
          </a:p>
        </p:txBody>
      </p:sp>
      <p:sp>
        <p:nvSpPr>
          <p:cNvPr id="2" name="TextBox 1">
            <a:extLst>
              <a:ext uri="{FF2B5EF4-FFF2-40B4-BE49-F238E27FC236}">
                <a16:creationId xmlns:a16="http://schemas.microsoft.com/office/drawing/2014/main" id="{351FEE33-59F2-220F-C2FE-AD3F65223184}"/>
              </a:ext>
            </a:extLst>
          </p:cNvPr>
          <p:cNvSpPr txBox="1"/>
          <p:nvPr/>
        </p:nvSpPr>
        <p:spPr>
          <a:xfrm>
            <a:off x="3200398" y="4070555"/>
            <a:ext cx="6076335" cy="923330"/>
          </a:xfrm>
          <a:prstGeom prst="rect">
            <a:avLst/>
          </a:prstGeom>
          <a:noFill/>
        </p:spPr>
        <p:txBody>
          <a:bodyPr wrap="square" rtlCol="0">
            <a:spAutoFit/>
          </a:bodyPr>
          <a:lstStyle/>
          <a:p>
            <a:r>
              <a:rPr lang="en-GB" sz="5400">
                <a:latin typeface="OCR A Extended" panose="02010509020102010303" pitchFamily="50" charset="0"/>
              </a:rPr>
              <a:t>Meet the team!</a:t>
            </a:r>
          </a:p>
        </p:txBody>
      </p:sp>
    </p:spTree>
    <p:extLst>
      <p:ext uri="{BB962C8B-B14F-4D97-AF65-F5344CB8AC3E}">
        <p14:creationId xmlns:p14="http://schemas.microsoft.com/office/powerpoint/2010/main" val="3002853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38621952-8683-3A2A-73A6-77B18E3BB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76" y="405581"/>
            <a:ext cx="5043232" cy="604683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0F3460-AA8A-81C8-6A26-7ADF93AB7FF3}"/>
              </a:ext>
            </a:extLst>
          </p:cNvPr>
          <p:cNvSpPr txBox="1"/>
          <p:nvPr/>
        </p:nvSpPr>
        <p:spPr>
          <a:xfrm>
            <a:off x="5692879" y="405581"/>
            <a:ext cx="2151388" cy="707886"/>
          </a:xfrm>
          <a:prstGeom prst="rect">
            <a:avLst/>
          </a:prstGeom>
          <a:noFill/>
        </p:spPr>
        <p:txBody>
          <a:bodyPr wrap="square" rtlCol="0">
            <a:spAutoFit/>
          </a:bodyPr>
          <a:lstStyle/>
          <a:p>
            <a:r>
              <a:rPr lang="en-GB" sz="4000" u="sng">
                <a:latin typeface="OCR A Extended" panose="02010509020102010303" pitchFamily="50" charset="0"/>
              </a:rPr>
              <a:t>MICAH</a:t>
            </a:r>
          </a:p>
        </p:txBody>
      </p:sp>
      <p:sp>
        <p:nvSpPr>
          <p:cNvPr id="6" name="TextBox 5">
            <a:extLst>
              <a:ext uri="{FF2B5EF4-FFF2-40B4-BE49-F238E27FC236}">
                <a16:creationId xmlns:a16="http://schemas.microsoft.com/office/drawing/2014/main" id="{28E8A640-57E2-6DDC-09F6-B1B8AEB7E687}"/>
              </a:ext>
            </a:extLst>
          </p:cNvPr>
          <p:cNvSpPr txBox="1"/>
          <p:nvPr/>
        </p:nvSpPr>
        <p:spPr>
          <a:xfrm>
            <a:off x="5781368" y="1347019"/>
            <a:ext cx="5043232" cy="369332"/>
          </a:xfrm>
          <a:prstGeom prst="rect">
            <a:avLst/>
          </a:prstGeom>
          <a:noFill/>
        </p:spPr>
        <p:txBody>
          <a:bodyPr wrap="square" rtlCol="0">
            <a:spAutoFit/>
          </a:bodyPr>
          <a:lstStyle/>
          <a:p>
            <a:r>
              <a:rPr lang="en-GB" b="1">
                <a:latin typeface="OCR A Extended" panose="02010509020102010303" pitchFamily="50" charset="0"/>
              </a:rPr>
              <a:t>Writer and (wannabe) artist!</a:t>
            </a:r>
          </a:p>
        </p:txBody>
      </p:sp>
      <p:sp>
        <p:nvSpPr>
          <p:cNvPr id="7" name="TextBox 6">
            <a:extLst>
              <a:ext uri="{FF2B5EF4-FFF2-40B4-BE49-F238E27FC236}">
                <a16:creationId xmlns:a16="http://schemas.microsoft.com/office/drawing/2014/main" id="{B4E9C9E5-8023-92BC-C813-26E80A20C178}"/>
              </a:ext>
            </a:extLst>
          </p:cNvPr>
          <p:cNvSpPr txBox="1"/>
          <p:nvPr/>
        </p:nvSpPr>
        <p:spPr>
          <a:xfrm>
            <a:off x="5781367" y="1949903"/>
            <a:ext cx="5624051" cy="2092881"/>
          </a:xfrm>
          <a:prstGeom prst="rect">
            <a:avLst/>
          </a:prstGeom>
          <a:noFill/>
        </p:spPr>
        <p:txBody>
          <a:bodyPr wrap="square" rtlCol="0">
            <a:spAutoFit/>
          </a:bodyPr>
          <a:lstStyle/>
          <a:p>
            <a:r>
              <a:rPr lang="en-GB"/>
              <a:t> </a:t>
            </a:r>
            <a:r>
              <a:rPr lang="en-GB" sz="1600">
                <a:latin typeface="OCR A Extended" panose="02010509020102010303" pitchFamily="50" charset="0"/>
              </a:rPr>
              <a:t>My role was to create the narrative flow for CODE VIOLET along with designing assets and art for the game!</a:t>
            </a:r>
          </a:p>
          <a:p>
            <a:endParaRPr lang="en-GB" sz="1600">
              <a:latin typeface="OCR A Extended" panose="02010509020102010303" pitchFamily="50" charset="0"/>
            </a:endParaRPr>
          </a:p>
          <a:p>
            <a:r>
              <a:rPr lang="en-GB" sz="1600">
                <a:latin typeface="OCR A Extended" panose="02010509020102010303" pitchFamily="50" charset="0"/>
              </a:rPr>
              <a:t> I mostly worked on background work outside of Unity, creating the GDD, artwork/assets, story and creating our promotional materials!</a:t>
            </a:r>
          </a:p>
        </p:txBody>
      </p:sp>
      <p:pic>
        <p:nvPicPr>
          <p:cNvPr id="11" name="Picture 10">
            <a:extLst>
              <a:ext uri="{FF2B5EF4-FFF2-40B4-BE49-F238E27FC236}">
                <a16:creationId xmlns:a16="http://schemas.microsoft.com/office/drawing/2014/main" id="{5539243E-B17E-8D4E-CC0A-DE825E064DA4}"/>
              </a:ext>
            </a:extLst>
          </p:cNvPr>
          <p:cNvPicPr>
            <a:picLocks noChangeAspect="1"/>
          </p:cNvPicPr>
          <p:nvPr/>
        </p:nvPicPr>
        <p:blipFill rotWithShape="1">
          <a:blip r:embed="rId3"/>
          <a:srcRect l="2390" r="2390"/>
          <a:stretch/>
        </p:blipFill>
        <p:spPr>
          <a:xfrm>
            <a:off x="7185857" y="4066231"/>
            <a:ext cx="3187176" cy="2386188"/>
          </a:xfrm>
          <a:prstGeom prst="rect">
            <a:avLst/>
          </a:prstGeom>
        </p:spPr>
      </p:pic>
    </p:spTree>
    <p:extLst>
      <p:ext uri="{BB962C8B-B14F-4D97-AF65-F5344CB8AC3E}">
        <p14:creationId xmlns:p14="http://schemas.microsoft.com/office/powerpoint/2010/main" val="2398370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F299A-5409-43F0-FBD3-E9B9BE4192AC}"/>
              </a:ext>
            </a:extLst>
          </p:cNvPr>
          <p:cNvSpPr txBox="1"/>
          <p:nvPr/>
        </p:nvSpPr>
        <p:spPr>
          <a:xfrm>
            <a:off x="5692879" y="405581"/>
            <a:ext cx="1740310" cy="707886"/>
          </a:xfrm>
          <a:prstGeom prst="rect">
            <a:avLst/>
          </a:prstGeom>
          <a:noFill/>
        </p:spPr>
        <p:txBody>
          <a:bodyPr wrap="square" rtlCol="0">
            <a:spAutoFit/>
          </a:bodyPr>
          <a:lstStyle/>
          <a:p>
            <a:r>
              <a:rPr lang="en-GB" sz="4000" u="sng">
                <a:latin typeface="OCR A Extended" panose="02010509020102010303" pitchFamily="50" charset="0"/>
              </a:rPr>
              <a:t>Ozzy</a:t>
            </a:r>
          </a:p>
        </p:txBody>
      </p:sp>
      <p:sp>
        <p:nvSpPr>
          <p:cNvPr id="5" name="TextBox 4">
            <a:extLst>
              <a:ext uri="{FF2B5EF4-FFF2-40B4-BE49-F238E27FC236}">
                <a16:creationId xmlns:a16="http://schemas.microsoft.com/office/drawing/2014/main" id="{6A9778DE-5798-23C8-7A20-09139974E466}"/>
              </a:ext>
            </a:extLst>
          </p:cNvPr>
          <p:cNvSpPr txBox="1"/>
          <p:nvPr/>
        </p:nvSpPr>
        <p:spPr>
          <a:xfrm>
            <a:off x="5781368" y="1347019"/>
            <a:ext cx="5043232" cy="369332"/>
          </a:xfrm>
          <a:prstGeom prst="rect">
            <a:avLst/>
          </a:prstGeom>
          <a:noFill/>
        </p:spPr>
        <p:txBody>
          <a:bodyPr wrap="square" rtlCol="0">
            <a:spAutoFit/>
          </a:bodyPr>
          <a:lstStyle/>
          <a:p>
            <a:r>
              <a:rPr lang="en-GB" b="1">
                <a:latin typeface="OCR A Extended" panose="02010509020102010303" pitchFamily="50" charset="0"/>
              </a:rPr>
              <a:t>Level Designer and Asset Artist!</a:t>
            </a:r>
          </a:p>
        </p:txBody>
      </p:sp>
      <p:sp>
        <p:nvSpPr>
          <p:cNvPr id="6" name="TextBox 5">
            <a:extLst>
              <a:ext uri="{FF2B5EF4-FFF2-40B4-BE49-F238E27FC236}">
                <a16:creationId xmlns:a16="http://schemas.microsoft.com/office/drawing/2014/main" id="{B30F21F4-0DCA-9C4F-261C-A0742BC16EDC}"/>
              </a:ext>
            </a:extLst>
          </p:cNvPr>
          <p:cNvSpPr txBox="1"/>
          <p:nvPr/>
        </p:nvSpPr>
        <p:spPr>
          <a:xfrm>
            <a:off x="5781367" y="1949903"/>
            <a:ext cx="5624051" cy="1569660"/>
          </a:xfrm>
          <a:prstGeom prst="rect">
            <a:avLst/>
          </a:prstGeom>
          <a:noFill/>
        </p:spPr>
        <p:txBody>
          <a:bodyPr wrap="square" rtlCol="0">
            <a:spAutoFit/>
          </a:bodyPr>
          <a:lstStyle/>
          <a:p>
            <a:r>
              <a:rPr lang="en-GB" sz="1600" b="0" i="0">
                <a:solidFill>
                  <a:srgbClr val="DBDEE1"/>
                </a:solidFill>
                <a:effectLst/>
                <a:latin typeface="OCR A Extended" panose="02010509020102010303" pitchFamily="50" charset="0"/>
              </a:rPr>
              <a:t> My main responsibilities were to design the first and second levels and help create a functional inventory system.</a:t>
            </a:r>
          </a:p>
          <a:p>
            <a:endParaRPr lang="en-GB" sz="1600">
              <a:solidFill>
                <a:srgbClr val="DBDEE1"/>
              </a:solidFill>
              <a:latin typeface="OCR A Extended" panose="02010509020102010303" pitchFamily="50" charset="0"/>
            </a:endParaRPr>
          </a:p>
          <a:p>
            <a:r>
              <a:rPr lang="en-GB" sz="1600">
                <a:solidFill>
                  <a:srgbClr val="DBDEE1"/>
                </a:solidFill>
                <a:latin typeface="OCR A Extended" panose="02010509020102010303" pitchFamily="50" charset="0"/>
              </a:rPr>
              <a:t> I also helped create and implement environment and player assets into the game</a:t>
            </a:r>
            <a:endParaRPr lang="en-GB" sz="1600">
              <a:latin typeface="OCR A Extended" panose="02010509020102010303" pitchFamily="50" charset="0"/>
            </a:endParaRPr>
          </a:p>
        </p:txBody>
      </p:sp>
      <p:pic>
        <p:nvPicPr>
          <p:cNvPr id="3" name="Picture 2">
            <a:extLst>
              <a:ext uri="{FF2B5EF4-FFF2-40B4-BE49-F238E27FC236}">
                <a16:creationId xmlns:a16="http://schemas.microsoft.com/office/drawing/2014/main" id="{6C655DAA-49B9-E182-5398-4A288B7E565C}"/>
              </a:ext>
            </a:extLst>
          </p:cNvPr>
          <p:cNvPicPr>
            <a:picLocks noChangeAspect="1"/>
          </p:cNvPicPr>
          <p:nvPr/>
        </p:nvPicPr>
        <p:blipFill rotWithShape="1">
          <a:blip r:embed="rId2"/>
          <a:srcRect t="13588" b="7878"/>
          <a:stretch/>
        </p:blipFill>
        <p:spPr>
          <a:xfrm>
            <a:off x="346043" y="297509"/>
            <a:ext cx="4563307" cy="6262982"/>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416620FE-AD34-9765-0FEB-9DACB67CB28D}"/>
              </a:ext>
            </a:extLst>
          </p:cNvPr>
          <p:cNvPicPr>
            <a:picLocks noChangeAspect="1"/>
          </p:cNvPicPr>
          <p:nvPr/>
        </p:nvPicPr>
        <p:blipFill>
          <a:blip r:embed="rId3"/>
          <a:stretch>
            <a:fillRect/>
          </a:stretch>
        </p:blipFill>
        <p:spPr>
          <a:xfrm>
            <a:off x="6525045" y="4127126"/>
            <a:ext cx="3555877" cy="2433365"/>
          </a:xfrm>
          <a:prstGeom prst="rect">
            <a:avLst/>
          </a:prstGeom>
        </p:spPr>
      </p:pic>
    </p:spTree>
    <p:extLst>
      <p:ext uri="{BB962C8B-B14F-4D97-AF65-F5344CB8AC3E}">
        <p14:creationId xmlns:p14="http://schemas.microsoft.com/office/powerpoint/2010/main" val="428995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F781FB-FF19-47F7-8283-4D0E192F7AE2}"/>
              </a:ext>
            </a:extLst>
          </p:cNvPr>
          <p:cNvSpPr txBox="1"/>
          <p:nvPr/>
        </p:nvSpPr>
        <p:spPr>
          <a:xfrm>
            <a:off x="5692878" y="405581"/>
            <a:ext cx="2084437" cy="707886"/>
          </a:xfrm>
          <a:prstGeom prst="rect">
            <a:avLst/>
          </a:prstGeom>
          <a:noFill/>
        </p:spPr>
        <p:txBody>
          <a:bodyPr wrap="square" rtlCol="0">
            <a:spAutoFit/>
          </a:bodyPr>
          <a:lstStyle/>
          <a:p>
            <a:r>
              <a:rPr lang="en-GB" sz="4000" u="sng">
                <a:latin typeface="OCR A Extended" panose="02010509020102010303" pitchFamily="50" charset="0"/>
              </a:rPr>
              <a:t>Herbie</a:t>
            </a:r>
          </a:p>
        </p:txBody>
      </p:sp>
      <p:sp>
        <p:nvSpPr>
          <p:cNvPr id="3" name="TextBox 2">
            <a:extLst>
              <a:ext uri="{FF2B5EF4-FFF2-40B4-BE49-F238E27FC236}">
                <a16:creationId xmlns:a16="http://schemas.microsoft.com/office/drawing/2014/main" id="{68B8553F-34C9-9162-32C9-061839534C13}"/>
              </a:ext>
            </a:extLst>
          </p:cNvPr>
          <p:cNvSpPr txBox="1"/>
          <p:nvPr/>
        </p:nvSpPr>
        <p:spPr>
          <a:xfrm>
            <a:off x="5781368" y="1347019"/>
            <a:ext cx="5938684" cy="369332"/>
          </a:xfrm>
          <a:prstGeom prst="rect">
            <a:avLst/>
          </a:prstGeom>
          <a:noFill/>
        </p:spPr>
        <p:txBody>
          <a:bodyPr wrap="square" rtlCol="0">
            <a:spAutoFit/>
          </a:bodyPr>
          <a:lstStyle/>
          <a:p>
            <a:r>
              <a:rPr lang="en-GB" b="1">
                <a:latin typeface="OCR A Extended" panose="02010509020102010303" pitchFamily="50" charset="0"/>
              </a:rPr>
              <a:t>Level Prototype Designer and UI Designer!</a:t>
            </a:r>
          </a:p>
        </p:txBody>
      </p:sp>
      <p:sp>
        <p:nvSpPr>
          <p:cNvPr id="4" name="TextBox 3">
            <a:extLst>
              <a:ext uri="{FF2B5EF4-FFF2-40B4-BE49-F238E27FC236}">
                <a16:creationId xmlns:a16="http://schemas.microsoft.com/office/drawing/2014/main" id="{73250799-9751-B366-3727-7F49FDC45AB2}"/>
              </a:ext>
            </a:extLst>
          </p:cNvPr>
          <p:cNvSpPr txBox="1"/>
          <p:nvPr/>
        </p:nvSpPr>
        <p:spPr>
          <a:xfrm>
            <a:off x="5781367" y="1949903"/>
            <a:ext cx="5624051" cy="1354217"/>
          </a:xfrm>
          <a:prstGeom prst="rect">
            <a:avLst/>
          </a:prstGeom>
          <a:noFill/>
        </p:spPr>
        <p:txBody>
          <a:bodyPr wrap="square" rtlCol="0">
            <a:spAutoFit/>
          </a:bodyPr>
          <a:lstStyle/>
          <a:p>
            <a:r>
              <a:rPr lang="en-GB">
                <a:latin typeface="OCR A Extended" panose="02010509020102010303" pitchFamily="50" charset="0"/>
              </a:rPr>
              <a:t> </a:t>
            </a:r>
            <a:r>
              <a:rPr lang="en-GB" sz="1600">
                <a:latin typeface="OCR A Extended" panose="02010509020102010303" pitchFamily="50" charset="0"/>
              </a:rPr>
              <a:t>I was responsible for implementing UI (creating menus and the visual interface for player health) and prototyping an introductory level that was used for future reference in the level design of the game.</a:t>
            </a:r>
          </a:p>
        </p:txBody>
      </p:sp>
      <p:pic>
        <p:nvPicPr>
          <p:cNvPr id="5122" name="Picture 2">
            <a:extLst>
              <a:ext uri="{FF2B5EF4-FFF2-40B4-BE49-F238E27FC236}">
                <a16:creationId xmlns:a16="http://schemas.microsoft.com/office/drawing/2014/main" id="{D0C9A24E-1354-41A8-0375-68DB54BC14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 t="11469" r="-255" b="11255"/>
          <a:stretch/>
        </p:blipFill>
        <p:spPr bwMode="auto">
          <a:xfrm>
            <a:off x="383458" y="405725"/>
            <a:ext cx="4401346" cy="6046549"/>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9581E6B-33E5-C35A-62CF-EC7C2712A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26" b="4034"/>
          <a:stretch/>
        </p:blipFill>
        <p:spPr bwMode="auto">
          <a:xfrm>
            <a:off x="7082237" y="3925382"/>
            <a:ext cx="3022309" cy="252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2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0F863-DC47-B926-8729-554A9C11B3D7}"/>
              </a:ext>
            </a:extLst>
          </p:cNvPr>
          <p:cNvSpPr txBox="1"/>
          <p:nvPr/>
        </p:nvSpPr>
        <p:spPr>
          <a:xfrm>
            <a:off x="5692879" y="405581"/>
            <a:ext cx="1740310" cy="707886"/>
          </a:xfrm>
          <a:prstGeom prst="rect">
            <a:avLst/>
          </a:prstGeom>
          <a:noFill/>
        </p:spPr>
        <p:txBody>
          <a:bodyPr wrap="square" rtlCol="0">
            <a:spAutoFit/>
          </a:bodyPr>
          <a:lstStyle/>
          <a:p>
            <a:r>
              <a:rPr lang="en-GB" sz="4000" u="sng">
                <a:latin typeface="OCR A Extended" panose="02010509020102010303" pitchFamily="50" charset="0"/>
              </a:rPr>
              <a:t>Cobi</a:t>
            </a:r>
          </a:p>
        </p:txBody>
      </p:sp>
      <p:sp>
        <p:nvSpPr>
          <p:cNvPr id="3" name="TextBox 2">
            <a:extLst>
              <a:ext uri="{FF2B5EF4-FFF2-40B4-BE49-F238E27FC236}">
                <a16:creationId xmlns:a16="http://schemas.microsoft.com/office/drawing/2014/main" id="{B3AC0EF4-600C-D7B9-3E2E-00CBDE91E4DF}"/>
              </a:ext>
            </a:extLst>
          </p:cNvPr>
          <p:cNvSpPr txBox="1"/>
          <p:nvPr/>
        </p:nvSpPr>
        <p:spPr>
          <a:xfrm>
            <a:off x="5781368" y="1347019"/>
            <a:ext cx="5043232" cy="369332"/>
          </a:xfrm>
          <a:prstGeom prst="rect">
            <a:avLst/>
          </a:prstGeom>
          <a:noFill/>
        </p:spPr>
        <p:txBody>
          <a:bodyPr wrap="square" rtlCol="0">
            <a:spAutoFit/>
          </a:bodyPr>
          <a:lstStyle/>
          <a:p>
            <a:r>
              <a:rPr lang="en-GB" b="1">
                <a:latin typeface="OCR A Extended" panose="02010509020102010303" pitchFamily="50" charset="0"/>
              </a:rPr>
              <a:t>Level Designer!</a:t>
            </a:r>
          </a:p>
        </p:txBody>
      </p:sp>
      <p:sp>
        <p:nvSpPr>
          <p:cNvPr id="4" name="TextBox 3">
            <a:extLst>
              <a:ext uri="{FF2B5EF4-FFF2-40B4-BE49-F238E27FC236}">
                <a16:creationId xmlns:a16="http://schemas.microsoft.com/office/drawing/2014/main" id="{9B83F1B8-4397-A920-8BA4-A7C3DF85E20C}"/>
              </a:ext>
            </a:extLst>
          </p:cNvPr>
          <p:cNvSpPr txBox="1"/>
          <p:nvPr/>
        </p:nvSpPr>
        <p:spPr>
          <a:xfrm>
            <a:off x="5781367" y="1949903"/>
            <a:ext cx="5624051" cy="1815882"/>
          </a:xfrm>
          <a:prstGeom prst="rect">
            <a:avLst/>
          </a:prstGeom>
          <a:noFill/>
        </p:spPr>
        <p:txBody>
          <a:bodyPr wrap="square" rtlCol="0">
            <a:spAutoFit/>
          </a:bodyPr>
          <a:lstStyle/>
          <a:p>
            <a:r>
              <a:rPr lang="en-GB" sz="1600">
                <a:latin typeface="OCR A Extended" panose="02010509020102010303" pitchFamily="50" charset="0"/>
              </a:rPr>
              <a:t> My role was to create a level for the game and to assist in creating assets for the levels.</a:t>
            </a:r>
          </a:p>
          <a:p>
            <a:endParaRPr lang="en-GB" sz="1600">
              <a:latin typeface="OCR A Extended" panose="02010509020102010303" pitchFamily="50" charset="0"/>
            </a:endParaRPr>
          </a:p>
          <a:p>
            <a:r>
              <a:rPr lang="en-GB" sz="1600">
                <a:latin typeface="OCR A Extended" panose="02010509020102010303" pitchFamily="50" charset="0"/>
              </a:rPr>
              <a:t> I mostly spent time working with the other designers in creating the world that the players would traverse.</a:t>
            </a:r>
          </a:p>
        </p:txBody>
      </p:sp>
      <p:pic>
        <p:nvPicPr>
          <p:cNvPr id="4098" name="Picture 2">
            <a:extLst>
              <a:ext uri="{FF2B5EF4-FFF2-40B4-BE49-F238E27FC236}">
                <a16:creationId xmlns:a16="http://schemas.microsoft.com/office/drawing/2014/main" id="{CC037673-CFAB-7652-286E-2D47D1334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920" y="389184"/>
            <a:ext cx="4907333" cy="607963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F94802D-BB3D-CCA2-1855-9BE5AA9E7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417" y="4159846"/>
            <a:ext cx="3157949" cy="230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24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51CB4C-D535-B7F6-BD07-8A19CDDF4E4F}"/>
              </a:ext>
            </a:extLst>
          </p:cNvPr>
          <p:cNvSpPr txBox="1"/>
          <p:nvPr/>
        </p:nvSpPr>
        <p:spPr>
          <a:xfrm>
            <a:off x="5692879" y="405581"/>
            <a:ext cx="1740310" cy="707886"/>
          </a:xfrm>
          <a:prstGeom prst="rect">
            <a:avLst/>
          </a:prstGeom>
          <a:noFill/>
        </p:spPr>
        <p:txBody>
          <a:bodyPr wrap="square" rtlCol="0">
            <a:spAutoFit/>
          </a:bodyPr>
          <a:lstStyle/>
          <a:p>
            <a:r>
              <a:rPr lang="en-GB" sz="4000" u="sng">
                <a:latin typeface="OCR A Extended" panose="02010509020102010303" pitchFamily="50" charset="0"/>
              </a:rPr>
              <a:t>Ava</a:t>
            </a:r>
          </a:p>
        </p:txBody>
      </p:sp>
      <p:sp>
        <p:nvSpPr>
          <p:cNvPr id="3" name="TextBox 2">
            <a:extLst>
              <a:ext uri="{FF2B5EF4-FFF2-40B4-BE49-F238E27FC236}">
                <a16:creationId xmlns:a16="http://schemas.microsoft.com/office/drawing/2014/main" id="{3967CA8C-2CBF-3F31-EDE3-0B86E9B55023}"/>
              </a:ext>
            </a:extLst>
          </p:cNvPr>
          <p:cNvSpPr txBox="1"/>
          <p:nvPr/>
        </p:nvSpPr>
        <p:spPr>
          <a:xfrm>
            <a:off x="5781368" y="1347019"/>
            <a:ext cx="5043232" cy="369332"/>
          </a:xfrm>
          <a:prstGeom prst="rect">
            <a:avLst/>
          </a:prstGeom>
          <a:noFill/>
        </p:spPr>
        <p:txBody>
          <a:bodyPr wrap="square" rtlCol="0">
            <a:spAutoFit/>
          </a:bodyPr>
          <a:lstStyle/>
          <a:p>
            <a:r>
              <a:rPr lang="en-GB" b="1">
                <a:latin typeface="OCR A Extended" panose="02010509020102010303" pitchFamily="50" charset="0"/>
              </a:rPr>
              <a:t>Programmer and Asset Artist!</a:t>
            </a:r>
          </a:p>
        </p:txBody>
      </p:sp>
      <p:sp>
        <p:nvSpPr>
          <p:cNvPr id="4" name="TextBox 3">
            <a:extLst>
              <a:ext uri="{FF2B5EF4-FFF2-40B4-BE49-F238E27FC236}">
                <a16:creationId xmlns:a16="http://schemas.microsoft.com/office/drawing/2014/main" id="{3AC039D5-181D-7FB0-99C0-ED2A49B2EB16}"/>
              </a:ext>
            </a:extLst>
          </p:cNvPr>
          <p:cNvSpPr txBox="1"/>
          <p:nvPr/>
        </p:nvSpPr>
        <p:spPr>
          <a:xfrm>
            <a:off x="5781367" y="1949903"/>
            <a:ext cx="5624051" cy="1846659"/>
          </a:xfrm>
          <a:prstGeom prst="rect">
            <a:avLst/>
          </a:prstGeom>
          <a:noFill/>
        </p:spPr>
        <p:txBody>
          <a:bodyPr wrap="square" rtlCol="0">
            <a:spAutoFit/>
          </a:bodyPr>
          <a:lstStyle/>
          <a:p>
            <a:r>
              <a:rPr lang="en-GB"/>
              <a:t>  </a:t>
            </a:r>
            <a:r>
              <a:rPr lang="en-GB" sz="1600">
                <a:latin typeface="OCR A Extended" panose="02010509020102010303" pitchFamily="50" charset="0"/>
              </a:rPr>
              <a:t>I was responsible for prototyping combat and implementing enemy behaviours. </a:t>
            </a:r>
          </a:p>
          <a:p>
            <a:endParaRPr lang="en-GB" sz="1600">
              <a:latin typeface="OCR A Extended" panose="02010509020102010303" pitchFamily="50" charset="0"/>
            </a:endParaRPr>
          </a:p>
          <a:p>
            <a:r>
              <a:rPr lang="en-GB" sz="1600">
                <a:latin typeface="OCR A Extended" panose="02010509020102010303" pitchFamily="50" charset="0"/>
              </a:rPr>
              <a:t> I was also responsible for creating enemy and level assets and helped other team members with debugging and the unity engine where needed.</a:t>
            </a:r>
          </a:p>
        </p:txBody>
      </p:sp>
      <p:pic>
        <p:nvPicPr>
          <p:cNvPr id="3074" name="Picture 2">
            <a:extLst>
              <a:ext uri="{FF2B5EF4-FFF2-40B4-BE49-F238E27FC236}">
                <a16:creationId xmlns:a16="http://schemas.microsoft.com/office/drawing/2014/main" id="{AB7CEE02-D03F-EDFA-978D-1954416DC6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75"/>
          <a:stretch/>
        </p:blipFill>
        <p:spPr bwMode="auto">
          <a:xfrm>
            <a:off x="6747848" y="3961288"/>
            <a:ext cx="3104075" cy="24911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D731093-7B53-C479-48A2-D0EC2947B6B5}"/>
              </a:ext>
            </a:extLst>
          </p:cNvPr>
          <p:cNvPicPr>
            <a:picLocks noChangeAspect="1"/>
          </p:cNvPicPr>
          <p:nvPr/>
        </p:nvPicPr>
        <p:blipFill>
          <a:blip r:embed="rId3"/>
          <a:stretch>
            <a:fillRect/>
          </a:stretch>
        </p:blipFill>
        <p:spPr>
          <a:xfrm>
            <a:off x="361765" y="330505"/>
            <a:ext cx="4645240" cy="619699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848452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821</Words>
  <Application>Microsoft Office PowerPoint</Application>
  <PresentationFormat>Widescreen</PresentationFormat>
  <Paragraphs>106</Paragraphs>
  <Slides>18</Slides>
  <Notes>0</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MICAH BAILEY</dc:creator>
  <cp:lastModifiedBy>MICAH BAILEY</cp:lastModifiedBy>
  <cp:revision>2</cp:revision>
  <dcterms:created xsi:type="dcterms:W3CDTF">2024-05-15T22:11:09Z</dcterms:created>
  <dcterms:modified xsi:type="dcterms:W3CDTF">2024-05-17T00:57:14Z</dcterms:modified>
</cp:coreProperties>
</file>